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D952-96E2-4E5C-88A0-43C26A462D89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F58-330F-48A0-9BF0-7E55D3E8F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40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D952-96E2-4E5C-88A0-43C26A462D89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F58-330F-48A0-9BF0-7E55D3E8F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49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D952-96E2-4E5C-88A0-43C26A462D89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F58-330F-48A0-9BF0-7E55D3E8F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16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D952-96E2-4E5C-88A0-43C26A462D89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F58-330F-48A0-9BF0-7E55D3E8F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1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D952-96E2-4E5C-88A0-43C26A462D89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F58-330F-48A0-9BF0-7E55D3E8F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90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D952-96E2-4E5C-88A0-43C26A462D89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F58-330F-48A0-9BF0-7E55D3E8F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85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D952-96E2-4E5C-88A0-43C26A462D89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F58-330F-48A0-9BF0-7E55D3E8F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8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D952-96E2-4E5C-88A0-43C26A462D89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F58-330F-48A0-9BF0-7E55D3E8F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31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D952-96E2-4E5C-88A0-43C26A462D89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F58-330F-48A0-9BF0-7E55D3E8F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30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D952-96E2-4E5C-88A0-43C26A462D89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F58-330F-48A0-9BF0-7E55D3E8F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02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D952-96E2-4E5C-88A0-43C26A462D89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F58-330F-48A0-9BF0-7E55D3E8F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05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D952-96E2-4E5C-88A0-43C26A462D89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BF58-330F-48A0-9BF0-7E55D3E8F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84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OIWde6OpVZU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811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De evolutietheorie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3068961"/>
            <a:ext cx="3322712" cy="305720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Waarom is dit een </a:t>
            </a:r>
            <a:r>
              <a:rPr lang="nl-NL" b="1" dirty="0" smtClean="0"/>
              <a:t>argument voor de evolutietheorie?</a:t>
            </a:r>
            <a:endParaRPr lang="nl-NL" b="1" dirty="0"/>
          </a:p>
        </p:txBody>
      </p:sp>
      <p:pic>
        <p:nvPicPr>
          <p:cNvPr id="1026" name="Picture 2" descr="http://members.home.nl/keesdebrouwer/images/prehistorie/fossielen%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7" y="1268760"/>
            <a:ext cx="505867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 descr="eart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333376"/>
            <a:ext cx="51339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000375" y="5661025"/>
            <a:ext cx="6337300" cy="896938"/>
          </a:xfrm>
        </p:spPr>
        <p:txBody>
          <a:bodyPr/>
          <a:lstStyle/>
          <a:p>
            <a:pPr marL="0" indent="0" algn="ctr">
              <a:buNone/>
            </a:pPr>
            <a:r>
              <a:rPr lang="nl-NL" altLang="nl-NL"/>
              <a:t>De aarde is ongeveer 4600 miljoen (4,6 miljard) jaar geleden ontstaan.</a:t>
            </a:r>
          </a:p>
        </p:txBody>
      </p:sp>
      <p:sp>
        <p:nvSpPr>
          <p:cNvPr id="2" name="Rechthoek 1"/>
          <p:cNvSpPr/>
          <p:nvPr/>
        </p:nvSpPr>
        <p:spPr>
          <a:xfrm>
            <a:off x="1725638" y="46540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26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Tijdperken en perioden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De geschiedenis van het leven op aarde wordt ingedeeld in </a:t>
            </a:r>
            <a:r>
              <a:rPr lang="nl-NL" altLang="nl-NL" u="sng" smtClean="0"/>
              <a:t>tijdperken</a:t>
            </a:r>
            <a:r>
              <a:rPr lang="nl-NL" altLang="nl-NL" smtClean="0"/>
              <a:t>.</a:t>
            </a:r>
          </a:p>
          <a:p>
            <a:pPr eaLnBrk="1" hangingPunct="1"/>
            <a:r>
              <a:rPr lang="nl-NL" altLang="nl-NL" smtClean="0"/>
              <a:t>Tijdperken worden verder verdeeld in </a:t>
            </a:r>
            <a:r>
              <a:rPr lang="nl-NL" altLang="nl-NL" u="sng" smtClean="0"/>
              <a:t>perioden</a:t>
            </a:r>
            <a:r>
              <a:rPr lang="nl-NL" altLang="nl-NL" smtClean="0"/>
              <a:t>.</a:t>
            </a:r>
          </a:p>
        </p:txBody>
      </p:sp>
      <p:graphicFrame>
        <p:nvGraphicFramePr>
          <p:cNvPr id="67633" name="Group 49"/>
          <p:cNvGraphicFramePr>
            <a:graphicFrameLocks noGrp="1"/>
          </p:cNvGraphicFramePr>
          <p:nvPr/>
        </p:nvGraphicFramePr>
        <p:xfrm>
          <a:off x="1919288" y="4797426"/>
          <a:ext cx="8280400" cy="792308"/>
        </p:xfrm>
        <a:graphic>
          <a:graphicData uri="http://schemas.openxmlformats.org/drawingml/2006/table">
            <a:tbl>
              <a:tblPr/>
              <a:tblGrid>
                <a:gridCol w="1439862"/>
                <a:gridCol w="1441450"/>
                <a:gridCol w="1655763"/>
                <a:gridCol w="1800225"/>
                <a:gridCol w="1943100"/>
              </a:tblGrid>
              <a:tr h="39608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Tijdperk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Tijdperk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Periode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1919288" y="5876926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/>
              <a:t>vroeger</a:t>
            </a: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9767888" y="5876926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/>
              <a:t>nu</a:t>
            </a:r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>
            <a:off x="3287713" y="6092825"/>
            <a:ext cx="612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7634" name="Line 50"/>
          <p:cNvSpPr>
            <a:spLocks noChangeShapeType="1"/>
          </p:cNvSpPr>
          <p:nvPr/>
        </p:nvSpPr>
        <p:spPr bwMode="auto">
          <a:xfrm>
            <a:off x="6456363" y="4797426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5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Geologische tijdschaal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De tijdperken en perioden waarin de geschiedenis van (het leven op) de aarde is ingedeeld kunnen worden weergegeven in een </a:t>
            </a:r>
            <a:r>
              <a:rPr lang="nl-NL" altLang="nl-NL" u="sng" smtClean="0"/>
              <a:t>geologische tijdschaal</a:t>
            </a:r>
            <a:r>
              <a:rPr lang="nl-NL" altLang="nl-NL" smtClean="0"/>
              <a:t>.</a:t>
            </a:r>
          </a:p>
          <a:p>
            <a:pPr eaLnBrk="1" hangingPunct="1"/>
            <a:r>
              <a:rPr lang="nl-NL" altLang="nl-NL" smtClean="0"/>
              <a:t>In een geologische tijdschaal staat vaak aangegeven wanneer (hoeveel miljoen jaar geleden) een periode begon en eindigde.</a:t>
            </a:r>
          </a:p>
        </p:txBody>
      </p:sp>
    </p:spTree>
    <p:extLst>
      <p:ext uri="{BB962C8B-B14F-4D97-AF65-F5344CB8AC3E}">
        <p14:creationId xmlns:p14="http://schemas.microsoft.com/office/powerpoint/2010/main" val="16723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Timeline%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60350"/>
            <a:ext cx="6769100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3000375" y="6021388"/>
            <a:ext cx="6337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nl-NL" altLang="nl-NL" sz="2800"/>
              <a:t>Een geologische tijdschaal.</a:t>
            </a:r>
          </a:p>
        </p:txBody>
      </p:sp>
    </p:spTree>
    <p:extLst>
      <p:ext uri="{BB962C8B-B14F-4D97-AF65-F5344CB8AC3E}">
        <p14:creationId xmlns:p14="http://schemas.microsoft.com/office/powerpoint/2010/main" val="19337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De jonge aarde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600201"/>
            <a:ext cx="3827463" cy="4525963"/>
          </a:xfrm>
        </p:spPr>
        <p:txBody>
          <a:bodyPr/>
          <a:lstStyle/>
          <a:p>
            <a:pPr eaLnBrk="1" hangingPunct="1"/>
            <a:r>
              <a:rPr lang="nl-NL" altLang="nl-NL"/>
              <a:t>In het begin van het bestaan van de aarde was er geen leven mogelijk.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De temperatuur was hiervoor op de jonge aarde nog veel te hoog.</a:t>
            </a:r>
          </a:p>
        </p:txBody>
      </p:sp>
      <p:pic>
        <p:nvPicPr>
          <p:cNvPr id="91141" name="Picture 5" descr="tumblr_ls01m5QkDq1r03z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1700213"/>
            <a:ext cx="4556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2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Het ontstaan van leven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mtClean="0"/>
              <a:t>Ongeveer 3800 miljoen jaar geleden ontstonden waarschijnlijk de eerste eenvoudige vormen van leven.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De lucht op aarde bevatte nog geen zuurstof.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Deze eerste levensvormen leefden in het water.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Er zijn geen fossiele resten gevonden van op het land levende organismen.</a:t>
            </a:r>
          </a:p>
        </p:txBody>
      </p:sp>
    </p:spTree>
    <p:extLst>
      <p:ext uri="{BB962C8B-B14F-4D97-AF65-F5344CB8AC3E}">
        <p14:creationId xmlns:p14="http://schemas.microsoft.com/office/powerpoint/2010/main" val="19110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z="4000"/>
              <a:t>Eerste eenvoudige vormen van leven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mtClean="0"/>
              <a:t>Uit de eerste eenvoudige levensvormen ontstonden de eerste bacteriën.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Ongeveer 3300 miljoen jaar geleden ontstonden de eerste eencellige organismen die zuurstof produceerden.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Door deze organismen kwam langzaam zuurstof in het water en in de lucht.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Ongeveer 1800 miljoen jaar geleden ontstonden de eerste veelcellige organismen.</a:t>
            </a:r>
          </a:p>
        </p:txBody>
      </p:sp>
    </p:spTree>
    <p:extLst>
      <p:ext uri="{BB962C8B-B14F-4D97-AF65-F5344CB8AC3E}">
        <p14:creationId xmlns:p14="http://schemas.microsoft.com/office/powerpoint/2010/main" val="1781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7" name="Picture 5" descr="02%20vroeg%20en%20midden%20proterozoicum,%20stromatolie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500439"/>
            <a:ext cx="381635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Stromatolieten</a:t>
            </a:r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nl-NL" altLang="nl-NL"/>
              <a:t>Stromatolieten (een soort oerbacteriën) koloniseerden in het Proterozoïcum (ongeveer 3000 miljoen jaar geleden) de ondiepe zeeën.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/>
              <a:t>•	De kolonies vormden matten waarin modder werd vastgehouden.</a:t>
            </a:r>
          </a:p>
          <a:p>
            <a:pPr eaLnBrk="1" hangingPunct="1"/>
            <a:endParaRPr lang="nl-NL" altLang="nl-NL"/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1847850" y="3500439"/>
            <a:ext cx="48958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 indent="-2746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/>
              <a:t>•	De </a:t>
            </a:r>
            <a:r>
              <a:rPr lang="nl-NL" altLang="nl-NL" sz="2800" dirty="0" err="1"/>
              <a:t>stromatolieten</a:t>
            </a:r>
            <a:r>
              <a:rPr lang="nl-NL" altLang="nl-NL" sz="2800" dirty="0"/>
              <a:t> groeiden door de modder heen en de cyclus begon opnieuw.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/>
              <a:t>•	Op deze wijze zijn veel kalksteenafzettingen gevormd.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4007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5" descr="first_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8914"/>
            <a:ext cx="849630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847851" y="5157788"/>
            <a:ext cx="8424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Stromatolieten voor de kust van West-Australië. De milieu-omstandigheden zijn hier extreem. Het water is erg zout en bevat veel opgeloste stoffen.</a:t>
            </a:r>
          </a:p>
        </p:txBody>
      </p:sp>
    </p:spTree>
    <p:extLst>
      <p:ext uri="{BB962C8B-B14F-4D97-AF65-F5344CB8AC3E}">
        <p14:creationId xmlns:p14="http://schemas.microsoft.com/office/powerpoint/2010/main" val="7835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De evolutietheorie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 l="22926" t="26025" r="29721" b="17461"/>
          <a:stretch>
            <a:fillRect/>
          </a:stretch>
        </p:blipFill>
        <p:spPr bwMode="auto">
          <a:xfrm>
            <a:off x="2640014" y="1533526"/>
            <a:ext cx="7272337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1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De eerste dieren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4924425"/>
          </a:xfrm>
        </p:spPr>
        <p:txBody>
          <a:bodyPr/>
          <a:lstStyle/>
          <a:p>
            <a:pPr eaLnBrk="1" hangingPunct="1"/>
            <a:r>
              <a:rPr lang="nl-NL" altLang="nl-NL" smtClean="0"/>
              <a:t>De eerste dieren ontstonden ongeveer 575 miljoen jaar geleden.</a:t>
            </a:r>
          </a:p>
          <a:p>
            <a:pPr eaLnBrk="1" hangingPunct="1"/>
            <a:r>
              <a:rPr lang="nl-NL" altLang="nl-NL" smtClean="0"/>
              <a:t>Er ontstonden onder andere:</a:t>
            </a:r>
          </a:p>
          <a:p>
            <a:pPr eaLnBrk="1" hangingPunct="1">
              <a:buFontTx/>
              <a:buNone/>
            </a:pPr>
            <a:r>
              <a:rPr lang="nl-NL" altLang="nl-NL"/>
              <a:t>		- sponzen</a:t>
            </a:r>
          </a:p>
          <a:p>
            <a:pPr eaLnBrk="1" hangingPunct="1">
              <a:buFontTx/>
              <a:buNone/>
            </a:pPr>
            <a:r>
              <a:rPr lang="nl-NL" altLang="nl-NL"/>
              <a:t>		- holtedieren (bijv. kwallen)</a:t>
            </a:r>
          </a:p>
          <a:p>
            <a:pPr eaLnBrk="1" hangingPunct="1">
              <a:buFontTx/>
              <a:buNone/>
            </a:pPr>
            <a:r>
              <a:rPr lang="nl-NL" altLang="nl-NL"/>
              <a:t>		- platwormen</a:t>
            </a:r>
          </a:p>
          <a:p>
            <a:pPr eaLnBrk="1" hangingPunct="1">
              <a:buFontTx/>
              <a:buNone/>
            </a:pPr>
            <a:r>
              <a:rPr lang="nl-NL" altLang="nl-NL"/>
              <a:t>		- weekdieren (bijv. inktvissen)</a:t>
            </a:r>
          </a:p>
          <a:p>
            <a:pPr eaLnBrk="1" hangingPunct="1">
              <a:buFontTx/>
              <a:buNone/>
            </a:pPr>
            <a:r>
              <a:rPr lang="nl-NL" altLang="nl-NL"/>
              <a:t>		- geleedpotigen (bijv. trilobieten)</a:t>
            </a:r>
          </a:p>
          <a:p>
            <a:pPr eaLnBrk="1" hangingPunct="1">
              <a:buFontTx/>
              <a:buNone/>
            </a:pPr>
            <a:r>
              <a:rPr lang="nl-NL" altLang="nl-NL"/>
              <a:t>		- stekelhuidigen (bijv. zeesterren)</a:t>
            </a:r>
          </a:p>
        </p:txBody>
      </p:sp>
    </p:spTree>
    <p:extLst>
      <p:ext uri="{BB962C8B-B14F-4D97-AF65-F5344CB8AC3E}">
        <p14:creationId xmlns:p14="http://schemas.microsoft.com/office/powerpoint/2010/main" val="250149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9" name="Picture 5" descr="precambr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260351"/>
            <a:ext cx="70580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279650" y="5805488"/>
            <a:ext cx="763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Reconstructie van het leven tijdens het Precambrium (700 miljoen jaar geleden).</a:t>
            </a:r>
          </a:p>
        </p:txBody>
      </p:sp>
    </p:spTree>
    <p:extLst>
      <p:ext uri="{BB962C8B-B14F-4D97-AF65-F5344CB8AC3E}">
        <p14:creationId xmlns:p14="http://schemas.microsoft.com/office/powerpoint/2010/main" val="15118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279650" y="5805488"/>
            <a:ext cx="763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Reconstructie van het leven tijdens het Cambrium (575 miljoen jaar geleden).</a:t>
            </a:r>
          </a:p>
        </p:txBody>
      </p:sp>
      <p:pic>
        <p:nvPicPr>
          <p:cNvPr id="171016" name="Picture 8" descr="cambrian_peri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33376"/>
            <a:ext cx="7704137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6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992314" y="5300664"/>
            <a:ext cx="81359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Fossielen van trilobieten.</a:t>
            </a:r>
            <a:br>
              <a:rPr lang="nl-NL" altLang="nl-NL" sz="2800">
                <a:solidFill>
                  <a:schemeClr val="tx2"/>
                </a:solidFill>
              </a:rPr>
            </a:br>
            <a:r>
              <a:rPr lang="nl-NL" altLang="nl-NL" sz="2800">
                <a:solidFill>
                  <a:schemeClr val="tx2"/>
                </a:solidFill>
              </a:rPr>
              <a:t>Deze geleedpotige dieren leefden tijdens het Cambrium (600 tot 430 miljoen jaar geleden).</a:t>
            </a:r>
          </a:p>
        </p:txBody>
      </p:sp>
      <p:pic>
        <p:nvPicPr>
          <p:cNvPr id="172040" name="Picture 8" descr="cambrian_explo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33376"/>
            <a:ext cx="84709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Leven in het water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Alle soorten organismen die tot dan toe waren ontstaan leefden in de oceanen en zeeën.</a:t>
            </a:r>
          </a:p>
          <a:p>
            <a:pPr eaLnBrk="1" hangingPunct="1"/>
            <a:r>
              <a:rPr lang="nl-NL" altLang="nl-NL" smtClean="0"/>
              <a:t>Op het land leefden alleen bacteriën.</a:t>
            </a:r>
          </a:p>
        </p:txBody>
      </p:sp>
    </p:spTree>
    <p:extLst>
      <p:ext uri="{BB962C8B-B14F-4D97-AF65-F5344CB8AC3E}">
        <p14:creationId xmlns:p14="http://schemas.microsoft.com/office/powerpoint/2010/main" val="1362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Leven op het land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De eerste landplanten verschenen ongeveer 500 miljoen jaar geleden.</a:t>
            </a:r>
          </a:p>
          <a:p>
            <a:pPr eaLnBrk="1" hangingPunct="1"/>
            <a:r>
              <a:rPr lang="nl-NL" altLang="nl-NL" smtClean="0"/>
              <a:t>De landplanten veranderden de kale vlakten.</a:t>
            </a:r>
          </a:p>
        </p:txBody>
      </p:sp>
      <p:pic>
        <p:nvPicPr>
          <p:cNvPr id="122884" name="Picture 5" descr="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716338"/>
            <a:ext cx="39814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Text Box 6"/>
          <p:cNvSpPr txBox="1">
            <a:spLocks noChangeArrowheads="1"/>
          </p:cNvSpPr>
          <p:nvPr/>
        </p:nvSpPr>
        <p:spPr bwMode="auto">
          <a:xfrm>
            <a:off x="1919288" y="3789363"/>
            <a:ext cx="4176712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2762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/>
              <a:t>In dezelfde periode ontstonden de eerste gewervelde dieren, namelijk de vissen.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</p:spTree>
    <p:extLst>
      <p:ext uri="{BB962C8B-B14F-4D97-AF65-F5344CB8AC3E}">
        <p14:creationId xmlns:p14="http://schemas.microsoft.com/office/powerpoint/2010/main" val="227643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2279650" y="5805488"/>
            <a:ext cx="763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Reconstructie van het leven tijdens het Siluur (430 tot 395 miljoen jaar geleden).</a:t>
            </a:r>
          </a:p>
        </p:txBody>
      </p:sp>
      <p:pic>
        <p:nvPicPr>
          <p:cNvPr id="123907" name="Picture 8" descr="ANd9GcQADsBRx_s1BnH7yNjneWO6Hi5N6wLIB3FTYVDtBq021DOWBMoYEIPAEfi5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4813"/>
            <a:ext cx="82804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6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Landdieren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Ongeveer 450 miljoen jaar geleden ontstonden de eerste op het land levende dieren.</a:t>
            </a:r>
          </a:p>
          <a:p>
            <a:pPr eaLnBrk="1" hangingPunct="1"/>
            <a:r>
              <a:rPr lang="nl-NL" altLang="nl-NL" smtClean="0"/>
              <a:t>De eerste landdieren waren voornamelijk geleedpotigen.</a:t>
            </a:r>
          </a:p>
          <a:p>
            <a:pPr eaLnBrk="1" hangingPunct="1"/>
            <a:r>
              <a:rPr lang="nl-NL" altLang="nl-NL" smtClean="0"/>
              <a:t>De geleedpotigen werden snel gevolgd door gewervelde dieren (amfibieën en reptielen.</a:t>
            </a:r>
          </a:p>
        </p:txBody>
      </p:sp>
    </p:spTree>
    <p:extLst>
      <p:ext uri="{BB962C8B-B14F-4D97-AF65-F5344CB8AC3E}">
        <p14:creationId xmlns:p14="http://schemas.microsoft.com/office/powerpoint/2010/main" val="16454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279650" y="5805488"/>
            <a:ext cx="763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Reconstructie van het leven tijdens het Devoon (395 tot 345 miljoen jaar geleden).</a:t>
            </a:r>
          </a:p>
        </p:txBody>
      </p:sp>
      <p:pic>
        <p:nvPicPr>
          <p:cNvPr id="125955" name="Picture 6" descr="Field_Museum_devonian_mu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60350"/>
            <a:ext cx="537845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7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5" descr="hist_img_05_d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60350"/>
            <a:ext cx="80645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2279650" y="5661026"/>
            <a:ext cx="7632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De eerste gewervelde dieren die op het land gingen leven waren amfibieën en reptielen.</a:t>
            </a:r>
          </a:p>
        </p:txBody>
      </p:sp>
    </p:spTree>
    <p:extLst>
      <p:ext uri="{BB962C8B-B14F-4D97-AF65-F5344CB8AC3E}">
        <p14:creationId xmlns:p14="http://schemas.microsoft.com/office/powerpoint/2010/main" val="26949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De evolutietheorie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9155" name="Picture 2" descr="http://4.bp.blogspot.com/_zb8H5NL-OW8/SlRFpXGs9BI/AAAAAAAAAoU/-mAdG-qTCSs/s1600/boris-bec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4" y="1412876"/>
            <a:ext cx="5545137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31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Ammonieten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1412876"/>
            <a:ext cx="8229600" cy="4525963"/>
          </a:xfrm>
        </p:spPr>
        <p:txBody>
          <a:bodyPr/>
          <a:lstStyle/>
          <a:p>
            <a:pPr eaLnBrk="1" hangingPunct="1"/>
            <a:r>
              <a:rPr lang="nl-NL" altLang="nl-NL"/>
              <a:t>Ammonieten ontstonden ongeveer 425 miljoen jaar geleden en leefden in de zeeën.</a:t>
            </a:r>
          </a:p>
          <a:p>
            <a:pPr eaLnBrk="1" hangingPunct="1"/>
            <a:r>
              <a:rPr lang="nl-NL" altLang="nl-NL"/>
              <a:t>Ammonieten stierven ongeveer 65 miljoen jaar geleden tegelijk met de dinosauriërs uit.</a:t>
            </a:r>
          </a:p>
        </p:txBody>
      </p:sp>
      <p:pic>
        <p:nvPicPr>
          <p:cNvPr id="128004" name="Picture 5" descr="ammonite%20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357563"/>
            <a:ext cx="42148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7" descr="9770ammoni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357563"/>
            <a:ext cx="3529012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Text Box 8"/>
          <p:cNvSpPr txBox="1">
            <a:spLocks noChangeArrowheads="1"/>
          </p:cNvSpPr>
          <p:nvPr/>
        </p:nvSpPr>
        <p:spPr bwMode="auto">
          <a:xfrm>
            <a:off x="2351088" y="6165851"/>
            <a:ext cx="3529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Fossiel van een ammoniet.</a:t>
            </a:r>
          </a:p>
        </p:txBody>
      </p:sp>
      <p:sp>
        <p:nvSpPr>
          <p:cNvPr id="128007" name="Text Box 9"/>
          <p:cNvSpPr txBox="1">
            <a:spLocks noChangeArrowheads="1"/>
          </p:cNvSpPr>
          <p:nvPr/>
        </p:nvSpPr>
        <p:spPr bwMode="auto">
          <a:xfrm>
            <a:off x="6167439" y="6165851"/>
            <a:ext cx="410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/>
              <a:t>Reconstructie van een ammoniet.</a:t>
            </a:r>
          </a:p>
        </p:txBody>
      </p:sp>
    </p:spTree>
    <p:extLst>
      <p:ext uri="{BB962C8B-B14F-4D97-AF65-F5344CB8AC3E}">
        <p14:creationId xmlns:p14="http://schemas.microsoft.com/office/powerpoint/2010/main" val="33214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5" descr="herb-ammos-g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1"/>
            <a:ext cx="8355012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2279650" y="5876926"/>
            <a:ext cx="7632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Gefossiliseerde ammonieten.</a:t>
            </a:r>
          </a:p>
        </p:txBody>
      </p:sp>
    </p:spTree>
    <p:extLst>
      <p:ext uri="{BB962C8B-B14F-4D97-AF65-F5344CB8AC3E}">
        <p14:creationId xmlns:p14="http://schemas.microsoft.com/office/powerpoint/2010/main" val="36268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5" descr="ammonite_nauti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60350"/>
            <a:ext cx="69850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919289" y="5661026"/>
            <a:ext cx="83534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De nautilus van tegenwoordig vertoont verwantschap met de ammonieten van vroeger.</a:t>
            </a:r>
          </a:p>
        </p:txBody>
      </p:sp>
    </p:spTree>
    <p:extLst>
      <p:ext uri="{BB962C8B-B14F-4D97-AF65-F5344CB8AC3E}">
        <p14:creationId xmlns:p14="http://schemas.microsoft.com/office/powerpoint/2010/main" val="42821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Bloeitijd van de reptielen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Ongeveer 225 miljoen jaar geleden verschenen allerlei soorten sauriërs (sauros = hagedis).</a:t>
            </a:r>
          </a:p>
          <a:p>
            <a:pPr eaLnBrk="1" hangingPunct="1"/>
            <a:r>
              <a:rPr lang="nl-NL" altLang="nl-NL" smtClean="0"/>
              <a:t>Op het land en in het water leefden enorme dinosauriërs.</a:t>
            </a:r>
          </a:p>
          <a:p>
            <a:pPr eaLnBrk="1" hangingPunct="1"/>
            <a:r>
              <a:rPr lang="nl-NL" altLang="nl-NL" smtClean="0"/>
              <a:t>Er ontstonden ook vliegende dinosauriërs.</a:t>
            </a:r>
          </a:p>
          <a:p>
            <a:pPr eaLnBrk="1" hangingPunct="1"/>
            <a:r>
              <a:rPr lang="nl-NL" altLang="nl-NL" smtClean="0"/>
              <a:t>Tegelijk met de dinosauriërs ontstonden de eerste vogels en zoogdieren.</a:t>
            </a:r>
          </a:p>
        </p:txBody>
      </p:sp>
    </p:spTree>
    <p:extLst>
      <p:ext uri="{BB962C8B-B14F-4D97-AF65-F5344CB8AC3E}">
        <p14:creationId xmlns:p14="http://schemas.microsoft.com/office/powerpoint/2010/main" val="7253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2279650" y="5805488"/>
            <a:ext cx="763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Reconstructie van het leven tijdens het Mesozoïcum (225 tot 65 miljoen jaar geleden).</a:t>
            </a:r>
          </a:p>
        </p:txBody>
      </p:sp>
      <p:pic>
        <p:nvPicPr>
          <p:cNvPr id="132099" name="Picture 8" descr="3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60351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6" descr="dinosau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60351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9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1774825" y="260351"/>
            <a:ext cx="8642350" cy="51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133123" name="Picture 6" descr="DinosaursR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92151"/>
            <a:ext cx="864235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74825" y="5516564"/>
            <a:ext cx="86423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Een aantal verschillende soorten dinosaurussen.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(De mens en olifant dienen ter vergelijking.)</a:t>
            </a:r>
          </a:p>
        </p:txBody>
      </p:sp>
    </p:spTree>
    <p:extLst>
      <p:ext uri="{BB962C8B-B14F-4D97-AF65-F5344CB8AC3E}">
        <p14:creationId xmlns:p14="http://schemas.microsoft.com/office/powerpoint/2010/main" val="13512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5" descr="cladogramD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60350"/>
            <a:ext cx="76327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919289" y="5589588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Tijdens het Mesozoïcum ontstonden veel soorten dinosauriërs. In dit schema is hun onderlinge verwantschap zichtbaar.</a:t>
            </a:r>
          </a:p>
        </p:txBody>
      </p:sp>
    </p:spTree>
    <p:extLst>
      <p:ext uri="{BB962C8B-B14F-4D97-AF65-F5344CB8AC3E}">
        <p14:creationId xmlns:p14="http://schemas.microsoft.com/office/powerpoint/2010/main" val="4836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Uitsterven van de dinosauriërs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Ongeveer 65 miljoen jaar geleden stierven de dinosauriërs in korte tijd uit.</a:t>
            </a:r>
          </a:p>
          <a:p>
            <a:pPr eaLnBrk="1" hangingPunct="1"/>
            <a:r>
              <a:rPr lang="nl-NL" altLang="nl-NL" smtClean="0"/>
              <a:t>Vogels en zoogdieren overleefden wel, en kwamen hierna goed tot ontwikkeling.</a:t>
            </a:r>
          </a:p>
        </p:txBody>
      </p:sp>
    </p:spTree>
    <p:extLst>
      <p:ext uri="{BB962C8B-B14F-4D97-AF65-F5344CB8AC3E}">
        <p14:creationId xmlns:p14="http://schemas.microsoft.com/office/powerpoint/2010/main" val="16224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Meteorietinslag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mtClean="0"/>
              <a:t>De dinosauriërs zijn uitgestorven als gevolg van de inslag op aarde van een grote meteoriet (65 miljoen jaar geleden).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Een meteoriet is een rotsblok uit de ruimte.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Door de meteorietinslag werd het op aarde jarenlang koud en donker.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Veel soorten organismen (waaronder de dinosauriërs) stierven uit.</a:t>
            </a:r>
          </a:p>
        </p:txBody>
      </p:sp>
    </p:spTree>
    <p:extLst>
      <p:ext uri="{BB962C8B-B14F-4D97-AF65-F5344CB8AC3E}">
        <p14:creationId xmlns:p14="http://schemas.microsoft.com/office/powerpoint/2010/main" val="29175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5" descr="6a00d8341c73fe53ef0133f3691fe8970b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1125" r="1852" b="2249"/>
          <a:stretch>
            <a:fillRect/>
          </a:stretch>
        </p:blipFill>
        <p:spPr bwMode="auto">
          <a:xfrm>
            <a:off x="1847851" y="404814"/>
            <a:ext cx="518477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2279650" y="5084763"/>
            <a:ext cx="7632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Reconstructie van de meteorietinslag die 65 miljoen jaar geleden een einde maakte aan de bloeitijd van de dinosauriërs.</a:t>
            </a:r>
          </a:p>
        </p:txBody>
      </p:sp>
      <p:pic>
        <p:nvPicPr>
          <p:cNvPr id="137220" name="Picture 8" descr="9e8e080e-35b2-4c4b-87f3-e2d9493030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404813"/>
            <a:ext cx="31273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8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De evolutietheorie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459039" y="1412776"/>
            <a:ext cx="7273925" cy="48768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872038" y="1487489"/>
            <a:ext cx="5541962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672" y="1916832"/>
            <a:ext cx="6408712" cy="74868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Veranderingen in genotypen</a:t>
            </a:r>
          </a:p>
        </p:txBody>
      </p:sp>
    </p:spTree>
    <p:extLst>
      <p:ext uri="{BB962C8B-B14F-4D97-AF65-F5344CB8AC3E}">
        <p14:creationId xmlns:p14="http://schemas.microsoft.com/office/powerpoint/2010/main" val="34755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2279650" y="5661026"/>
            <a:ext cx="7632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Reconstructie van het uitsterven van de dinosauriërs (65 miljoen jaar geleden).</a:t>
            </a:r>
          </a:p>
        </p:txBody>
      </p:sp>
      <p:pic>
        <p:nvPicPr>
          <p:cNvPr id="138243" name="Picture 8" descr="E4460585-Dinosaur_extinction-S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1"/>
          <a:stretch>
            <a:fillRect/>
          </a:stretch>
        </p:blipFill>
        <p:spPr bwMode="auto">
          <a:xfrm>
            <a:off x="1847851" y="620714"/>
            <a:ext cx="85693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7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Evolutie van de mens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4868863"/>
            <a:ext cx="8229600" cy="1439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l-NL"/>
              <a:t>•  Alle mensen die nu leven hebben een gemeenschappelijke voorouder die 150.000 jaar geleden in Afrika leefde.</a:t>
            </a:r>
          </a:p>
        </p:txBody>
      </p:sp>
      <p:pic>
        <p:nvPicPr>
          <p:cNvPr id="139268" name="Picture 4" descr="article-0-02EC002200000578-483_468x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628776"/>
            <a:ext cx="385127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Text Box 6"/>
          <p:cNvSpPr txBox="1">
            <a:spLocks noChangeArrowheads="1"/>
          </p:cNvSpPr>
          <p:nvPr/>
        </p:nvSpPr>
        <p:spPr bwMode="auto">
          <a:xfrm>
            <a:off x="1992313" y="1484313"/>
            <a:ext cx="46799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/>
              <a:t>•  De eerste mensachtigen ontstonden ongeveer 4 miljoen jaar geleden.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/>
              <a:t>•  De eerste primitieve mensen verschenen ongeveer 1</a:t>
            </a:r>
            <a:r>
              <a:rPr lang="en-US" altLang="nl-NL" sz="2800"/>
              <a:t>,5 </a:t>
            </a:r>
            <a:r>
              <a:rPr lang="nl-NL" altLang="nl-NL" sz="2800"/>
              <a:t>miljoen</a:t>
            </a:r>
            <a:r>
              <a:rPr lang="en-US" altLang="nl-NL" sz="2800"/>
              <a:t> jaar geleden.</a:t>
            </a:r>
            <a:endParaRPr lang="nl-NL" altLang="nl-NL" sz="2800"/>
          </a:p>
        </p:txBody>
      </p:sp>
    </p:spTree>
    <p:extLst>
      <p:ext uri="{BB962C8B-B14F-4D97-AF65-F5344CB8AC3E}">
        <p14:creationId xmlns:p14="http://schemas.microsoft.com/office/powerpoint/2010/main" val="17445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Verwantschap van soorten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Tijdens de geschiedenis van het leven op aarde zijn allerlei verschillende soorten organismen ontstaan.</a:t>
            </a:r>
          </a:p>
          <a:p>
            <a:pPr eaLnBrk="1" hangingPunct="1"/>
            <a:r>
              <a:rPr lang="nl-NL" altLang="nl-NL" smtClean="0"/>
              <a:t>Soorten die een gemeenschappelijke voorouder hebben, vertonen verwantschap (ze lijken vaak meer op elkaar dan op andere organismen).</a:t>
            </a:r>
          </a:p>
        </p:txBody>
      </p:sp>
    </p:spTree>
    <p:extLst>
      <p:ext uri="{BB962C8B-B14F-4D97-AF65-F5344CB8AC3E}">
        <p14:creationId xmlns:p14="http://schemas.microsoft.com/office/powerpoint/2010/main" val="10507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Stamboom van het leven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1757363"/>
          </a:xfrm>
        </p:spPr>
        <p:txBody>
          <a:bodyPr/>
          <a:lstStyle/>
          <a:p>
            <a:pPr eaLnBrk="1" hangingPunct="1"/>
            <a:r>
              <a:rPr lang="nl-NL" altLang="nl-NL" smtClean="0"/>
              <a:t>In een stamboom van leven kun je over verschillende soorten organismen de volgende informatie terugvinden:</a:t>
            </a:r>
          </a:p>
        </p:txBody>
      </p:sp>
      <p:sp>
        <p:nvSpPr>
          <p:cNvPr id="141316" name="Rectangle 3"/>
          <p:cNvSpPr>
            <a:spLocks noChangeArrowheads="1"/>
          </p:cNvSpPr>
          <p:nvPr/>
        </p:nvSpPr>
        <p:spPr bwMode="auto">
          <a:xfrm>
            <a:off x="2351089" y="3141664"/>
            <a:ext cx="7223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800" indent="-2905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3353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4152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951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67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39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211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83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2800"/>
              <a:t>-  ontwikkeling</a:t>
            </a:r>
          </a:p>
          <a:p>
            <a:pPr eaLnBrk="1" hangingPunct="1">
              <a:buFontTx/>
              <a:buNone/>
            </a:pPr>
            <a:r>
              <a:rPr lang="nl-NL" altLang="nl-NL" sz="2800"/>
              <a:t>-  verwantschap</a:t>
            </a:r>
          </a:p>
          <a:p>
            <a:pPr eaLnBrk="1" hangingPunct="1">
              <a:buFontTx/>
              <a:buNone/>
            </a:pPr>
            <a:endParaRPr lang="nl-NL" altLang="nl-NL"/>
          </a:p>
        </p:txBody>
      </p:sp>
      <p:pic>
        <p:nvPicPr>
          <p:cNvPr id="141317" name="Picture 5" descr="I10-02-TreeOfLif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3213100"/>
            <a:ext cx="50403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1919288" y="5373688"/>
            <a:ext cx="82804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tx2"/>
                </a:solidFill>
              </a:rPr>
              <a:t>Uit een stamboom van leven kan de ontwikkeling en verwantschap van groepen organismen afgelezen worden.</a:t>
            </a:r>
          </a:p>
        </p:txBody>
      </p:sp>
      <p:pic>
        <p:nvPicPr>
          <p:cNvPr id="142339" name="Picture 3" descr="evolution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60351"/>
            <a:ext cx="410845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2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De evolutietheorie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51203" name="Picture 2" descr="http://adarwinstudygroup.org/images/02-0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1" y="1773239"/>
            <a:ext cx="293211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pixdaus.com/files/items/pics/6/28/161628_fb692f05e8ea861345cec73b709bce67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9" y="2997201"/>
            <a:ext cx="505142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9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De evolutietheorie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r>
              <a:rPr lang="nl-NL" i="1" smtClean="0"/>
              <a:t>Welke wordt eerder opgegeten?</a:t>
            </a:r>
          </a:p>
        </p:txBody>
      </p:sp>
      <p:pic>
        <p:nvPicPr>
          <p:cNvPr id="52227" name="Picture 6" descr="http://www.bbc.co.uk/schools/gcsebitesize/science/images/bi0600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1916114"/>
            <a:ext cx="39814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8" descr="http://www.bbc.co.uk/schools/gcsebitesize/science/images/bi06001_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825" y="1900239"/>
            <a:ext cx="39576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7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873125" y="87213"/>
            <a:ext cx="10515600" cy="1325563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De evolutietheorie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459039" y="1412776"/>
            <a:ext cx="7273925" cy="48768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872038" y="1487489"/>
            <a:ext cx="5541962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149475" y="1087438"/>
            <a:ext cx="398145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251" y="1988840"/>
            <a:ext cx="6408712" cy="74868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Veranderingen in genotypen</a:t>
            </a:r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5880100" y="2743201"/>
            <a:ext cx="395605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6527800" y="2736850"/>
            <a:ext cx="1588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23692" y="3220898"/>
            <a:ext cx="6408712" cy="7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nl-NL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Natuurlijke selectie</a:t>
            </a:r>
          </a:p>
        </p:txBody>
      </p:sp>
    </p:spTree>
    <p:extLst>
      <p:ext uri="{BB962C8B-B14F-4D97-AF65-F5344CB8AC3E}">
        <p14:creationId xmlns:p14="http://schemas.microsoft.com/office/powerpoint/2010/main" val="714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800100" y="17462"/>
            <a:ext cx="10515600" cy="1325563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De evolutietheorie</a:t>
            </a:r>
          </a:p>
        </p:txBody>
      </p:sp>
      <p:pic>
        <p:nvPicPr>
          <p:cNvPr id="54274" name="Picture 6" descr="http://www.bbc.co.uk/schools/gcsebitesize/science/images/bi06001_b.jpg"/>
          <p:cNvPicPr>
            <a:picLocks noChangeAspect="1" noChangeArrowheads="1"/>
          </p:cNvPicPr>
          <p:nvPr/>
        </p:nvPicPr>
        <p:blipFill>
          <a:blip r:embed="rId2"/>
          <a:srcRect t="49474"/>
          <a:stretch>
            <a:fillRect/>
          </a:stretch>
        </p:blipFill>
        <p:spPr bwMode="auto">
          <a:xfrm>
            <a:off x="1703388" y="4373563"/>
            <a:ext cx="397986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8" descr="http://www.bbc.co.uk/schools/gcsebitesize/science/images/bi06001_a.jpg"/>
          <p:cNvPicPr>
            <a:picLocks noChangeAspect="1" noChangeArrowheads="1"/>
          </p:cNvPicPr>
          <p:nvPr/>
        </p:nvPicPr>
        <p:blipFill>
          <a:blip r:embed="rId3"/>
          <a:srcRect b="50000"/>
          <a:stretch>
            <a:fillRect/>
          </a:stretch>
        </p:blipFill>
        <p:spPr bwMode="auto">
          <a:xfrm>
            <a:off x="6600825" y="1412875"/>
            <a:ext cx="395763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Content Placeholder 3"/>
          <p:cNvSpPr>
            <a:spLocks noGrp="1"/>
          </p:cNvSpPr>
          <p:nvPr>
            <p:ph idx="1"/>
          </p:nvPr>
        </p:nvSpPr>
        <p:spPr>
          <a:xfrm>
            <a:off x="5591176" y="1600201"/>
            <a:ext cx="4619625" cy="4525963"/>
          </a:xfrm>
        </p:spPr>
        <p:txBody>
          <a:bodyPr/>
          <a:lstStyle/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r>
              <a:rPr lang="nl-NL" i="1" smtClean="0"/>
              <a:t>Isolatie: p. 24 TB</a:t>
            </a:r>
          </a:p>
        </p:txBody>
      </p:sp>
      <p:pic>
        <p:nvPicPr>
          <p:cNvPr id="54277" name="Picture 2" descr="http://www.clipartguide.com/_small/1386-0812-1116-32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2550" y="3214688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 descr="http://www.clker.com/cliparts/a/c/a/c/1245695100653508725johnny_automatic_desert_isle.svg.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9288" y="1557339"/>
            <a:ext cx="2857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05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838201" y="30913"/>
            <a:ext cx="10515600" cy="1325563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De evolutietheorie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459039" y="1412776"/>
            <a:ext cx="7273925" cy="48768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872038" y="1487489"/>
            <a:ext cx="5541962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149475" y="1087438"/>
            <a:ext cx="398145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5880100" y="2743201"/>
            <a:ext cx="395605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4" descr="http://www.clker.com/cliparts/a/c/a/c/1245695100653508725johnny_automatic_desert_isle.svg.med.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6981825" y="1171576"/>
            <a:ext cx="2857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251" y="1988840"/>
            <a:ext cx="6408712" cy="74868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Veranderingen in genotypen</a:t>
            </a: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6527800" y="2736850"/>
            <a:ext cx="1588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23692" y="3220898"/>
            <a:ext cx="6408712" cy="7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nl-NL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Natuurlijke selectie</a:t>
            </a:r>
          </a:p>
        </p:txBody>
      </p:sp>
      <p:pic>
        <p:nvPicPr>
          <p:cNvPr id="10" name="Picture 2" descr="http://www.clipartguide.com/_small/1386-0812-1116-3246.jpg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833498" y="3902709"/>
            <a:ext cx="2857500" cy="2038350"/>
          </a:xfrm>
          <a:prstGeom prst="rect">
            <a:avLst/>
          </a:prstGeom>
          <a:noFill/>
          <a:extLst/>
        </p:spPr>
      </p:pic>
      <p:cxnSp>
        <p:nvCxnSpPr>
          <p:cNvPr id="12" name="Straight Arrow Connector 11"/>
          <p:cNvCxnSpPr/>
          <p:nvPr/>
        </p:nvCxnSpPr>
        <p:spPr>
          <a:xfrm flipH="1">
            <a:off x="6529388" y="3967163"/>
            <a:ext cx="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324810" y="4443299"/>
            <a:ext cx="6408712" cy="7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nl-NL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Ontstaan van nieuwe soorten</a:t>
            </a:r>
          </a:p>
        </p:txBody>
      </p:sp>
    </p:spTree>
    <p:extLst>
      <p:ext uri="{BB962C8B-B14F-4D97-AF65-F5344CB8AC3E}">
        <p14:creationId xmlns:p14="http://schemas.microsoft.com/office/powerpoint/2010/main" val="20204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Office PowerPoint</Application>
  <PresentationFormat>Breedbeeld</PresentationFormat>
  <Paragraphs>134</Paragraphs>
  <Slides>44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Kantoorthema</vt:lpstr>
      <vt:lpstr>PowerPoint-presentatie</vt:lpstr>
      <vt:lpstr>De evolutietheorie</vt:lpstr>
      <vt:lpstr>De evolutietheorie</vt:lpstr>
      <vt:lpstr>De evolutietheorie</vt:lpstr>
      <vt:lpstr>De evolutietheorie</vt:lpstr>
      <vt:lpstr>De evolutietheorie</vt:lpstr>
      <vt:lpstr>De evolutietheorie</vt:lpstr>
      <vt:lpstr>De evolutietheorie</vt:lpstr>
      <vt:lpstr>De evolutietheorie</vt:lpstr>
      <vt:lpstr>De evolutietheorie</vt:lpstr>
      <vt:lpstr>PowerPoint-presentatie</vt:lpstr>
      <vt:lpstr>Tijdperken en perioden</vt:lpstr>
      <vt:lpstr>Geologische tijdschaal</vt:lpstr>
      <vt:lpstr>PowerPoint-presentatie</vt:lpstr>
      <vt:lpstr>De jonge aarde</vt:lpstr>
      <vt:lpstr>Het ontstaan van leven</vt:lpstr>
      <vt:lpstr>Eerste eenvoudige vormen van leven</vt:lpstr>
      <vt:lpstr>Stromatolieten</vt:lpstr>
      <vt:lpstr>PowerPoint-presentatie</vt:lpstr>
      <vt:lpstr>De eerste dieren</vt:lpstr>
      <vt:lpstr>PowerPoint-presentatie</vt:lpstr>
      <vt:lpstr>PowerPoint-presentatie</vt:lpstr>
      <vt:lpstr>PowerPoint-presentatie</vt:lpstr>
      <vt:lpstr>Leven in het water</vt:lpstr>
      <vt:lpstr>Leven op het land</vt:lpstr>
      <vt:lpstr>PowerPoint-presentatie</vt:lpstr>
      <vt:lpstr>Landdieren</vt:lpstr>
      <vt:lpstr>PowerPoint-presentatie</vt:lpstr>
      <vt:lpstr>PowerPoint-presentatie</vt:lpstr>
      <vt:lpstr>Ammonieten</vt:lpstr>
      <vt:lpstr>PowerPoint-presentatie</vt:lpstr>
      <vt:lpstr>PowerPoint-presentatie</vt:lpstr>
      <vt:lpstr>Bloeitijd van de reptielen</vt:lpstr>
      <vt:lpstr>PowerPoint-presentatie</vt:lpstr>
      <vt:lpstr>PowerPoint-presentatie</vt:lpstr>
      <vt:lpstr>PowerPoint-presentatie</vt:lpstr>
      <vt:lpstr>Uitsterven van de dinosauriërs</vt:lpstr>
      <vt:lpstr>Meteorietinslag</vt:lpstr>
      <vt:lpstr>PowerPoint-presentatie</vt:lpstr>
      <vt:lpstr>PowerPoint-presentatie</vt:lpstr>
      <vt:lpstr>Evolutie van de mens</vt:lpstr>
      <vt:lpstr>Verwantschap van soorten</vt:lpstr>
      <vt:lpstr>Stamboom van het leven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Topuz, F (Filiz)</dc:creator>
  <cp:lastModifiedBy>Topuz, F (Filiz)</cp:lastModifiedBy>
  <cp:revision>1</cp:revision>
  <dcterms:created xsi:type="dcterms:W3CDTF">2016-10-31T13:05:57Z</dcterms:created>
  <dcterms:modified xsi:type="dcterms:W3CDTF">2016-10-31T13:06:12Z</dcterms:modified>
</cp:coreProperties>
</file>